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4660"/>
  </p:normalViewPr>
  <p:slideViewPr>
    <p:cSldViewPr snapToGrid="0">
      <p:cViewPr varScale="1">
        <p:scale>
          <a:sx n="82" d="100"/>
          <a:sy n="82" d="100"/>
        </p:scale>
        <p:origin x="8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12E32E-D3AC-B85E-4AEA-2D4CAB79BF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584C0BF-1151-AA96-0355-FA29F302FF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A8B582-EB0D-529D-15B1-8FC8B9F93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253B06-458E-826B-B8D6-EC6B2B62A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3972FD-5BA0-AB27-4BEB-56C7D9E3E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941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FF9FFB-C345-85ED-5909-150D2B8B8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2C4BA02-3F2B-4240-654D-4AFCBF80C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560BEE-5D47-3AE5-56C6-889AEF34F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D578AE-CF76-D578-8E85-A70200E04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EAC6DF9-968D-FA02-9D66-EA42E23A3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60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A098656-1C30-4813-162F-B8DD46EF9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9A7E7BE-8887-5D1A-40EB-15DF43136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07B393-840F-C77E-7417-BEE0CC956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C65DE1-0098-4163-7571-F72BC593F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AA4399-E8A6-115C-015F-4C8E501E3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379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EA331B-1504-9FB6-937D-CFDB38E98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7BF3A5-A6AE-0204-C252-727D1A433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5C194D-D41A-BD39-B3A9-83C9448E2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462821-EA18-6A66-282B-DB26DC217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A0D05C-E07F-0BDF-2BE1-0B072DBEF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43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0B0A37-DF7E-9B8A-37CA-5DE947BB0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15C961B-26C6-A042-4692-66D041F81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DEC0BA-7F86-E8A1-D0BC-DE3D84938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83C3B71-F32A-836D-E1EE-6A9AAE720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1FBB4F6-9286-01D8-B5D8-3604CE0EB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4116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E4A5D7-6547-25FF-4F51-50657D5FC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7462A3-2819-11C8-D88D-5638EF82D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C50B6D5-63E9-0C14-AC61-6EBA991E13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CB3806-1E0F-4A4D-6ECA-90B7A6627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3C2D7C8-E0AF-680A-577A-A6A3C2789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A5EDE65-BDF7-B692-A8CD-06376253B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286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2ACF02-333F-1F11-FF8F-80FE1DF0E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7F3750-993D-83F0-5C68-B3DF0865B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33673B9-CAE2-01BC-CFD4-777486D83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AC6A784-B42B-03B5-818E-F37E6B97F3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3239E5E-C3D7-0D36-125A-5794ECF449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2E793ED-19B8-0F36-9577-D2B8BB2EA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BA3A6B7-BB74-5F61-9A82-4DE48351B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F7DA80C-BDA2-D1A2-C9CE-8A68466D8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13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37DB09-5007-CC8B-C1A4-2FC5798E2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AE38A89-3A80-0A52-4A71-A0879EDA0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3787380-76EB-4060-D001-6EA228206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78D0A5C-BD2E-26D9-CA50-A0255CD69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43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5F39445-826D-3FB3-970B-5F1860B0D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1493483-CBD0-70DF-3E6E-A8334465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A8E8DF8-E1C3-07C6-6EC2-FA3365363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5829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3BB5A-09B0-0E31-0F06-C0478AAD8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30F8A9-6927-7F8A-53BB-ADEE14467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D976240-3364-18D5-F78F-84C4B6345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917E4DB-1EAB-ED3D-C0A6-F35E0B20A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AF19C04-6BF2-890B-891D-4E73DFEA2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4567090-69CE-7FCE-B155-A35C6C3B3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059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B8218D-9C3B-6F6B-94B1-2EBA58281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BE3F6E9-1C04-045F-4054-9BB9D1856E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27E748A-10D2-6252-A716-740278992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93BEA0E-4DEB-7F37-E170-A76244EE9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A1797D3-072F-C634-60F1-700651EDB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4497FCF-AD81-1F48-93FB-F295CDED4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763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BABA8AA-69DC-8CC8-FE5A-B89A8D96A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239007-A4C0-AE3C-93A9-28AB0705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562098-5559-E92F-F42D-7F2CC3D2C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3D779E-FDD7-447E-9CE2-C716745C99BE}" type="datetimeFigureOut">
              <a:rPr lang="it-IT" smtClean="0"/>
              <a:t>03/03/2026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7C6DCD-495D-574A-DB04-31A19011B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F2FD97-599D-0354-78C8-B190E73F62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FA7823-8BFA-4937-9519-4381EA3696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878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hyperlink" Target="mailto:pane.rose03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pane.rose03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F84C2F00-92F1-4E38-EE43-F89A16B81F82}"/>
              </a:ext>
            </a:extLst>
          </p:cNvPr>
          <p:cNvGrpSpPr/>
          <p:nvPr/>
        </p:nvGrpSpPr>
        <p:grpSpPr>
          <a:xfrm>
            <a:off x="1009998" y="405970"/>
            <a:ext cx="3926249" cy="5673076"/>
            <a:chOff x="1009998" y="405970"/>
            <a:chExt cx="3926249" cy="5673076"/>
          </a:xfrm>
        </p:grpSpPr>
        <p:grpSp>
          <p:nvGrpSpPr>
            <p:cNvPr id="18" name="Gruppo 17">
              <a:extLst>
                <a:ext uri="{FF2B5EF4-FFF2-40B4-BE49-F238E27FC236}">
                  <a16:creationId xmlns:a16="http://schemas.microsoft.com/office/drawing/2014/main" id="{7D98AACF-68E3-DBBE-9EDC-3C7018D85A16}"/>
                </a:ext>
              </a:extLst>
            </p:cNvPr>
            <p:cNvGrpSpPr/>
            <p:nvPr/>
          </p:nvGrpSpPr>
          <p:grpSpPr>
            <a:xfrm>
              <a:off x="1009998" y="653983"/>
              <a:ext cx="3926249" cy="5425063"/>
              <a:chOff x="533041" y="748222"/>
              <a:chExt cx="3926249" cy="5491590"/>
            </a:xfrm>
          </p:grpSpPr>
          <p:sp>
            <p:nvSpPr>
              <p:cNvPr id="4" name="CasellaDiTesto 3">
                <a:extLst>
                  <a:ext uri="{FF2B5EF4-FFF2-40B4-BE49-F238E27FC236}">
                    <a16:creationId xmlns:a16="http://schemas.microsoft.com/office/drawing/2014/main" id="{C9B4C3A9-8DFF-99D3-B414-F01097993EB1}"/>
                  </a:ext>
                </a:extLst>
              </p:cNvPr>
              <p:cNvSpPr txBox="1"/>
              <p:nvPr/>
            </p:nvSpPr>
            <p:spPr>
              <a:xfrm>
                <a:off x="693107" y="2601691"/>
                <a:ext cx="3766183" cy="4050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b="1" dirty="0"/>
                  <a:t>LA SCUOLA DELLE DONNE</a:t>
                </a:r>
              </a:p>
            </p:txBody>
          </p:sp>
          <p:graphicFrame>
            <p:nvGraphicFramePr>
              <p:cNvPr id="5" name="Oggetto 4">
                <a:extLst>
                  <a:ext uri="{FF2B5EF4-FFF2-40B4-BE49-F238E27FC236}">
                    <a16:creationId xmlns:a16="http://schemas.microsoft.com/office/drawing/2014/main" id="{AE638A99-0154-4E85-0961-2106E57FB9E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56103306"/>
                  </p:ext>
                </p:extLst>
              </p:nvPr>
            </p:nvGraphicFramePr>
            <p:xfrm>
              <a:off x="1536190" y="748222"/>
              <a:ext cx="1590448" cy="5635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r:id="rId2" imgW="10287075" imgH="3238524" progId="MSPhotoEd.3">
                      <p:embed/>
                    </p:oleObj>
                  </mc:Choice>
                  <mc:Fallback>
                    <p:oleObj r:id="rId2" imgW="10287075" imgH="3238524" progId="MSPhotoEd.3">
                      <p:embed/>
                      <p:pic>
                        <p:nvPicPr>
                          <p:cNvPr id="6" name="Oggetto 5">
                            <a:extLst>
                              <a:ext uri="{FF2B5EF4-FFF2-40B4-BE49-F238E27FC236}">
                                <a16:creationId xmlns:a16="http://schemas.microsoft.com/office/drawing/2014/main" id="{22243788-D358-6365-9B8E-CB43815DF472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36190" y="748222"/>
                            <a:ext cx="1590448" cy="563563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41D50D23-A154-2B42-E811-E408F9C25108}"/>
                  </a:ext>
                </a:extLst>
              </p:cNvPr>
              <p:cNvSpPr txBox="1"/>
              <p:nvPr/>
            </p:nvSpPr>
            <p:spPr>
              <a:xfrm>
                <a:off x="819342" y="1148080"/>
                <a:ext cx="3024144" cy="1215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it-IT" sz="1600" dirty="0"/>
              </a:p>
              <a:p>
                <a:pPr algn="ctr"/>
                <a:r>
                  <a:rPr lang="it-IT" sz="1400" dirty="0"/>
                  <a:t>con il Patrocinio</a:t>
                </a:r>
              </a:p>
              <a:p>
                <a:pPr algn="ctr"/>
                <a:r>
                  <a:rPr lang="it-IT" sz="1400" dirty="0"/>
                  <a:t> del Comune di Galliate</a:t>
                </a:r>
              </a:p>
              <a:p>
                <a:endParaRPr lang="it-IT" sz="1200" dirty="0"/>
              </a:p>
              <a:p>
                <a:pPr algn="ctr"/>
                <a:r>
                  <a:rPr lang="it-IT" sz="1600" dirty="0"/>
                  <a:t>organizza</a:t>
                </a:r>
              </a:p>
            </p:txBody>
          </p:sp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9A15797F-1FA9-796D-D79E-198DF8D61846}"/>
                  </a:ext>
                </a:extLst>
              </p:cNvPr>
              <p:cNvSpPr txBox="1"/>
              <p:nvPr/>
            </p:nvSpPr>
            <p:spPr>
              <a:xfrm>
                <a:off x="871858" y="3108135"/>
                <a:ext cx="302414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dirty="0"/>
                  <a:t>incontri gratuiti per imparare </a:t>
                </a:r>
              </a:p>
              <a:p>
                <a:pPr algn="ctr"/>
                <a:r>
                  <a:rPr lang="it-IT" dirty="0"/>
                  <a:t>la lingua italiana</a:t>
                </a:r>
              </a:p>
            </p:txBody>
          </p:sp>
          <p:sp>
            <p:nvSpPr>
              <p:cNvPr id="8" name="CasellaDiTesto 7">
                <a:extLst>
                  <a:ext uri="{FF2B5EF4-FFF2-40B4-BE49-F238E27FC236}">
                    <a16:creationId xmlns:a16="http://schemas.microsoft.com/office/drawing/2014/main" id="{00E647ED-4A87-A772-DAE0-982563C5ED31}"/>
                  </a:ext>
                </a:extLst>
              </p:cNvPr>
              <p:cNvSpPr txBox="1"/>
              <p:nvPr/>
            </p:nvSpPr>
            <p:spPr>
              <a:xfrm>
                <a:off x="533041" y="3923467"/>
                <a:ext cx="3766183" cy="10281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t-IT" sz="2000" b="1" dirty="0"/>
                  <a:t>in via Manzoni 34</a:t>
                </a:r>
              </a:p>
              <a:p>
                <a:pPr algn="ctr"/>
                <a:r>
                  <a:rPr lang="it-IT" sz="2000" b="1" dirty="0"/>
                  <a:t>a Galliate</a:t>
                </a:r>
              </a:p>
              <a:p>
                <a:pPr algn="ctr"/>
                <a:r>
                  <a:rPr lang="it-IT" sz="2000" b="1" dirty="0"/>
                  <a:t>Giovedì alle 9:30 – 11:30</a:t>
                </a:r>
              </a:p>
            </p:txBody>
          </p:sp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8249426A-554C-ABBC-9DEE-76CE5CF769A4}"/>
                  </a:ext>
                </a:extLst>
              </p:cNvPr>
              <p:cNvSpPr txBox="1"/>
              <p:nvPr/>
            </p:nvSpPr>
            <p:spPr>
              <a:xfrm>
                <a:off x="724672" y="5120586"/>
                <a:ext cx="3213485" cy="3775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dirty="0"/>
                  <a:t>a partire dal 5 Marzo 2026</a:t>
                </a:r>
              </a:p>
            </p:txBody>
          </p:sp>
          <p:sp>
            <p:nvSpPr>
              <p:cNvPr id="10" name="CasellaDiTesto 9">
                <a:extLst>
                  <a:ext uri="{FF2B5EF4-FFF2-40B4-BE49-F238E27FC236}">
                    <a16:creationId xmlns:a16="http://schemas.microsoft.com/office/drawing/2014/main" id="{54FAB593-38DD-D67E-5A0A-2D065135A9D8}"/>
                  </a:ext>
                </a:extLst>
              </p:cNvPr>
              <p:cNvSpPr txBox="1"/>
              <p:nvPr/>
            </p:nvSpPr>
            <p:spPr>
              <a:xfrm>
                <a:off x="618362" y="5870480"/>
                <a:ext cx="342610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it-IT" sz="1800" i="1" kern="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e-mail </a:t>
                </a:r>
                <a:r>
                  <a:rPr lang="it-IT" sz="1800" i="1" u="sng" kern="0" dirty="0">
                    <a:solidFill>
                      <a:srgbClr val="467886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  <a:hlinkClick r:id="rId4"/>
                  </a:rPr>
                  <a:t>pane.rose03@gmail.com</a:t>
                </a:r>
                <a:endParaRPr lang="it-IT" dirty="0"/>
              </a:p>
            </p:txBody>
          </p:sp>
        </p:grpSp>
        <p:sp>
          <p:nvSpPr>
            <p:cNvPr id="20" name="CasellaDiTesto 19">
              <a:extLst>
                <a:ext uri="{FF2B5EF4-FFF2-40B4-BE49-F238E27FC236}">
                  <a16:creationId xmlns:a16="http://schemas.microsoft.com/office/drawing/2014/main" id="{BE328CC6-7AFE-63CB-201C-70AD3FFAED6E}"/>
                </a:ext>
              </a:extLst>
            </p:cNvPr>
            <p:cNvSpPr txBox="1"/>
            <p:nvPr/>
          </p:nvSpPr>
          <p:spPr>
            <a:xfrm>
              <a:off x="1458306" y="405970"/>
              <a:ext cx="291465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“ </a:t>
              </a:r>
              <a:r>
                <a:rPr kumimoji="0" lang="it-IT" altLang="it-IT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il pane e le rose ODV</a:t>
              </a:r>
              <a:r>
                <a:rPr kumimoji="0" lang="it-IT" altLang="it-IT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  <a:endParaRPr kumimoji="0" lang="it-IT" altLang="it-IT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Gruppo 24">
            <a:extLst>
              <a:ext uri="{FF2B5EF4-FFF2-40B4-BE49-F238E27FC236}">
                <a16:creationId xmlns:a16="http://schemas.microsoft.com/office/drawing/2014/main" id="{E55438AC-BBE5-A46E-32D7-DEAF5378F42A}"/>
              </a:ext>
            </a:extLst>
          </p:cNvPr>
          <p:cNvGrpSpPr/>
          <p:nvPr/>
        </p:nvGrpSpPr>
        <p:grpSpPr>
          <a:xfrm>
            <a:off x="6797130" y="405970"/>
            <a:ext cx="3766183" cy="5697338"/>
            <a:chOff x="1017098" y="405970"/>
            <a:chExt cx="3766183" cy="5697338"/>
          </a:xfrm>
        </p:grpSpPr>
        <p:grpSp>
          <p:nvGrpSpPr>
            <p:cNvPr id="26" name="Gruppo 25">
              <a:extLst>
                <a:ext uri="{FF2B5EF4-FFF2-40B4-BE49-F238E27FC236}">
                  <a16:creationId xmlns:a16="http://schemas.microsoft.com/office/drawing/2014/main" id="{556CE32F-3CA0-3A07-B463-553DA4B71CDA}"/>
                </a:ext>
              </a:extLst>
            </p:cNvPr>
            <p:cNvGrpSpPr/>
            <p:nvPr/>
          </p:nvGrpSpPr>
          <p:grpSpPr>
            <a:xfrm>
              <a:off x="1017098" y="626903"/>
              <a:ext cx="3766183" cy="5476405"/>
              <a:chOff x="540141" y="720810"/>
              <a:chExt cx="3766183" cy="5543562"/>
            </a:xfrm>
          </p:grpSpPr>
          <p:sp>
            <p:nvSpPr>
              <p:cNvPr id="28" name="CasellaDiTesto 27">
                <a:extLst>
                  <a:ext uri="{FF2B5EF4-FFF2-40B4-BE49-F238E27FC236}">
                    <a16:creationId xmlns:a16="http://schemas.microsoft.com/office/drawing/2014/main" id="{1AE3BA27-8C79-BB49-6EAA-F6C558D61457}"/>
                  </a:ext>
                </a:extLst>
              </p:cNvPr>
              <p:cNvSpPr txBox="1"/>
              <p:nvPr/>
            </p:nvSpPr>
            <p:spPr>
              <a:xfrm>
                <a:off x="555585" y="2585470"/>
                <a:ext cx="3658922" cy="4050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b="1" dirty="0"/>
                  <a:t>LA SCUOLA DELLE DONNE</a:t>
                </a:r>
              </a:p>
            </p:txBody>
          </p:sp>
          <p:graphicFrame>
            <p:nvGraphicFramePr>
              <p:cNvPr id="29" name="Oggetto 28">
                <a:extLst>
                  <a:ext uri="{FF2B5EF4-FFF2-40B4-BE49-F238E27FC236}">
                    <a16:creationId xmlns:a16="http://schemas.microsoft.com/office/drawing/2014/main" id="{F2D24441-D476-8148-1C87-601C2F2ABB0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59181248"/>
                  </p:ext>
                </p:extLst>
              </p:nvPr>
            </p:nvGraphicFramePr>
            <p:xfrm>
              <a:off x="1562054" y="720810"/>
              <a:ext cx="1590448" cy="5635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r:id="rId2" imgW="10287075" imgH="3238524" progId="MSPhotoEd.3">
                      <p:embed/>
                    </p:oleObj>
                  </mc:Choice>
                  <mc:Fallback>
                    <p:oleObj r:id="rId2" imgW="10287075" imgH="3238524" progId="MSPhotoEd.3">
                      <p:embed/>
                      <p:pic>
                        <p:nvPicPr>
                          <p:cNvPr id="5" name="Oggetto 4">
                            <a:extLst>
                              <a:ext uri="{FF2B5EF4-FFF2-40B4-BE49-F238E27FC236}">
                                <a16:creationId xmlns:a16="http://schemas.microsoft.com/office/drawing/2014/main" id="{AE638A99-0154-4E85-0961-2106E57FB9EF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62054" y="720810"/>
                            <a:ext cx="1590448" cy="563563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0" name="CasellaDiTesto 29">
                <a:extLst>
                  <a:ext uri="{FF2B5EF4-FFF2-40B4-BE49-F238E27FC236}">
                    <a16:creationId xmlns:a16="http://schemas.microsoft.com/office/drawing/2014/main" id="{954724B7-8082-0F2F-8D9B-D7465E1B5618}"/>
                  </a:ext>
                </a:extLst>
              </p:cNvPr>
              <p:cNvSpPr txBox="1"/>
              <p:nvPr/>
            </p:nvSpPr>
            <p:spPr>
              <a:xfrm>
                <a:off x="981349" y="1396043"/>
                <a:ext cx="2914981" cy="10281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400" dirty="0"/>
                  <a:t>con il Patrocinio</a:t>
                </a:r>
              </a:p>
              <a:p>
                <a:pPr algn="ctr"/>
                <a:r>
                  <a:rPr lang="it-IT" sz="1400" dirty="0"/>
                  <a:t> del Comune di Galliate</a:t>
                </a:r>
              </a:p>
              <a:p>
                <a:endParaRPr lang="it-IT" sz="1600" dirty="0"/>
              </a:p>
              <a:p>
                <a:pPr algn="ctr"/>
                <a:r>
                  <a:rPr lang="it-IT" sz="1600" dirty="0"/>
                  <a:t>organizza</a:t>
                </a:r>
              </a:p>
            </p:txBody>
          </p:sp>
          <p:sp>
            <p:nvSpPr>
              <p:cNvPr id="31" name="CasellaDiTesto 30">
                <a:extLst>
                  <a:ext uri="{FF2B5EF4-FFF2-40B4-BE49-F238E27FC236}">
                    <a16:creationId xmlns:a16="http://schemas.microsoft.com/office/drawing/2014/main" id="{64E7331F-0A5B-3C23-0C45-944009097364}"/>
                  </a:ext>
                </a:extLst>
              </p:cNvPr>
              <p:cNvSpPr txBox="1"/>
              <p:nvPr/>
            </p:nvSpPr>
            <p:spPr>
              <a:xfrm>
                <a:off x="819343" y="3006708"/>
                <a:ext cx="302414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dirty="0"/>
                  <a:t>incontri gratuiti per imparare </a:t>
                </a:r>
              </a:p>
              <a:p>
                <a:pPr algn="ctr"/>
                <a:r>
                  <a:rPr lang="it-IT" dirty="0"/>
                  <a:t>la lingua italiana</a:t>
                </a:r>
              </a:p>
            </p:txBody>
          </p:sp>
          <p:sp>
            <p:nvSpPr>
              <p:cNvPr id="32" name="CasellaDiTesto 31">
                <a:extLst>
                  <a:ext uri="{FF2B5EF4-FFF2-40B4-BE49-F238E27FC236}">
                    <a16:creationId xmlns:a16="http://schemas.microsoft.com/office/drawing/2014/main" id="{03F2112F-8C4F-52BD-3D2D-1596D7C4AED9}"/>
                  </a:ext>
                </a:extLst>
              </p:cNvPr>
              <p:cNvSpPr txBox="1"/>
              <p:nvPr/>
            </p:nvSpPr>
            <p:spPr>
              <a:xfrm>
                <a:off x="540141" y="3895403"/>
                <a:ext cx="3766183" cy="10281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t-IT" sz="2000" b="1" dirty="0"/>
                  <a:t>in via Manzoni 34</a:t>
                </a:r>
              </a:p>
              <a:p>
                <a:pPr algn="ctr"/>
                <a:r>
                  <a:rPr lang="it-IT" sz="2000" b="1" dirty="0"/>
                  <a:t>a Galliate</a:t>
                </a:r>
              </a:p>
              <a:p>
                <a:pPr algn="ctr"/>
                <a:r>
                  <a:rPr lang="it-IT" sz="2000" b="1" dirty="0"/>
                  <a:t>Giovedì alle 9:30 – 11:30</a:t>
                </a:r>
              </a:p>
            </p:txBody>
          </p:sp>
          <p:sp>
            <p:nvSpPr>
              <p:cNvPr id="33" name="CasellaDiTesto 32">
                <a:extLst>
                  <a:ext uri="{FF2B5EF4-FFF2-40B4-BE49-F238E27FC236}">
                    <a16:creationId xmlns:a16="http://schemas.microsoft.com/office/drawing/2014/main" id="{3D16C58B-99A9-1423-EE00-48814A51095D}"/>
                  </a:ext>
                </a:extLst>
              </p:cNvPr>
              <p:cNvSpPr txBox="1"/>
              <p:nvPr/>
            </p:nvSpPr>
            <p:spPr>
              <a:xfrm>
                <a:off x="647568" y="5124281"/>
                <a:ext cx="3248434" cy="3738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dirty="0"/>
                  <a:t>a partire dal 5 Marzo 2026</a:t>
                </a:r>
              </a:p>
            </p:txBody>
          </p:sp>
          <p:sp>
            <p:nvSpPr>
              <p:cNvPr id="34" name="CasellaDiTesto 33">
                <a:extLst>
                  <a:ext uri="{FF2B5EF4-FFF2-40B4-BE49-F238E27FC236}">
                    <a16:creationId xmlns:a16="http://schemas.microsoft.com/office/drawing/2014/main" id="{AB63A500-8647-FC59-96EF-84B5989C1F63}"/>
                  </a:ext>
                </a:extLst>
              </p:cNvPr>
              <p:cNvSpPr txBox="1"/>
              <p:nvPr/>
            </p:nvSpPr>
            <p:spPr>
              <a:xfrm>
                <a:off x="710180" y="5895040"/>
                <a:ext cx="342610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it-IT" sz="1800" i="1" kern="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e-mail </a:t>
                </a:r>
                <a:r>
                  <a:rPr lang="it-IT" sz="1800" i="1" u="sng" kern="0" dirty="0">
                    <a:solidFill>
                      <a:srgbClr val="467886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  <a:hlinkClick r:id="rId4"/>
                  </a:rPr>
                  <a:t>pane.rose03@gmail.com</a:t>
                </a:r>
                <a:endParaRPr lang="it-IT" dirty="0"/>
              </a:p>
            </p:txBody>
          </p:sp>
        </p:grpSp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D59A1A4E-DF34-5298-A5AB-848D693EB10E}"/>
                </a:ext>
              </a:extLst>
            </p:cNvPr>
            <p:cNvSpPr txBox="1"/>
            <p:nvPr/>
          </p:nvSpPr>
          <p:spPr>
            <a:xfrm>
              <a:off x="1458306" y="405970"/>
              <a:ext cx="291465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“ </a:t>
              </a:r>
              <a:r>
                <a:rPr kumimoji="0" lang="it-IT" altLang="it-IT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il pane e le rose ODV</a:t>
              </a:r>
              <a:r>
                <a:rPr kumimoji="0" lang="it-IT" altLang="it-IT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  <a:endParaRPr kumimoji="0" lang="it-IT" altLang="it-IT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Times New Roman" panose="02020603050405020304" pitchFamily="18" charset="0"/>
              </a:endParaRPr>
            </a:p>
          </p:txBody>
        </p:sp>
      </p:grpSp>
      <p:pic>
        <p:nvPicPr>
          <p:cNvPr id="11" name="Immagine 10">
            <a:extLst>
              <a:ext uri="{FF2B5EF4-FFF2-40B4-BE49-F238E27FC236}">
                <a16:creationId xmlns:a16="http://schemas.microsoft.com/office/drawing/2014/main" id="{D4398D56-4608-DF4F-D2FB-F0E036671EA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319" y="1403456"/>
            <a:ext cx="747158" cy="747158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824AC24A-D2D4-4E8F-0B95-5AA06706A3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759" y="1288466"/>
            <a:ext cx="747158" cy="7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327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>
            <a:extLst>
              <a:ext uri="{FF2B5EF4-FFF2-40B4-BE49-F238E27FC236}">
                <a16:creationId xmlns:a16="http://schemas.microsoft.com/office/drawing/2014/main" id="{41F91E3C-B8D7-D089-4F68-83B292F8F321}"/>
              </a:ext>
            </a:extLst>
          </p:cNvPr>
          <p:cNvGrpSpPr/>
          <p:nvPr/>
        </p:nvGrpSpPr>
        <p:grpSpPr>
          <a:xfrm>
            <a:off x="355185" y="192430"/>
            <a:ext cx="4998326" cy="6330822"/>
            <a:chOff x="289391" y="213447"/>
            <a:chExt cx="4998326" cy="6330822"/>
          </a:xfrm>
        </p:grpSpPr>
        <p:grpSp>
          <p:nvGrpSpPr>
            <p:cNvPr id="20" name="Gruppo 19">
              <a:extLst>
                <a:ext uri="{FF2B5EF4-FFF2-40B4-BE49-F238E27FC236}">
                  <a16:creationId xmlns:a16="http://schemas.microsoft.com/office/drawing/2014/main" id="{D984F59D-88D2-55A9-4540-2F23C0D9C878}"/>
                </a:ext>
              </a:extLst>
            </p:cNvPr>
            <p:cNvGrpSpPr/>
            <p:nvPr/>
          </p:nvGrpSpPr>
          <p:grpSpPr>
            <a:xfrm>
              <a:off x="289391" y="213447"/>
              <a:ext cx="4998326" cy="6330822"/>
              <a:chOff x="6379224" y="238917"/>
              <a:chExt cx="6196427" cy="6330822"/>
            </a:xfrm>
          </p:grpSpPr>
          <p:sp>
            <p:nvSpPr>
              <p:cNvPr id="21" name="CasellaDiTesto 20">
                <a:extLst>
                  <a:ext uri="{FF2B5EF4-FFF2-40B4-BE49-F238E27FC236}">
                    <a16:creationId xmlns:a16="http://schemas.microsoft.com/office/drawing/2014/main" id="{264AA7A1-FA7D-644A-E781-CE1267AB8E5C}"/>
                  </a:ext>
                </a:extLst>
              </p:cNvPr>
              <p:cNvSpPr txBox="1"/>
              <p:nvPr/>
            </p:nvSpPr>
            <p:spPr>
              <a:xfrm>
                <a:off x="6874590" y="6200407"/>
                <a:ext cx="467259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it-IT" i="1" kern="0" dirty="0">
                    <a:latin typeface="Arial" panose="020B0604020202020204" pitchFamily="34" charset="0"/>
                    <a:ea typeface="Times New Roman" panose="02020603050405020304" pitchFamily="18" charset="0"/>
                  </a:rPr>
                  <a:t>e-mail </a:t>
                </a:r>
                <a:r>
                  <a:rPr lang="it-IT" i="1" u="sng" kern="0" dirty="0">
                    <a:solidFill>
                      <a:srgbClr val="467886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  <a:hlinkClick r:id="rId2"/>
                  </a:rPr>
                  <a:t>pane.rose03@gmail.com</a:t>
                </a:r>
                <a:endParaRPr lang="it-IT" dirty="0"/>
              </a:p>
            </p:txBody>
          </p:sp>
          <p:pic>
            <p:nvPicPr>
              <p:cNvPr id="22" name="Picture 4" descr="COMUNICAZIONI-TUTTI – Istituto Comprensivo &quot;A.CAIROLI&quot;">
                <a:extLst>
                  <a:ext uri="{FF2B5EF4-FFF2-40B4-BE49-F238E27FC236}">
                    <a16:creationId xmlns:a16="http://schemas.microsoft.com/office/drawing/2014/main" id="{544A1D03-E6BA-F19B-255A-B3385A9DCE0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79224" y="238917"/>
                <a:ext cx="5522130" cy="590956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3" name="CasellaDiTesto 22">
                <a:extLst>
                  <a:ext uri="{FF2B5EF4-FFF2-40B4-BE49-F238E27FC236}">
                    <a16:creationId xmlns:a16="http://schemas.microsoft.com/office/drawing/2014/main" id="{7A1055A2-3F46-5402-7836-2F04B06C87AB}"/>
                  </a:ext>
                </a:extLst>
              </p:cNvPr>
              <p:cNvSpPr txBox="1"/>
              <p:nvPr/>
            </p:nvSpPr>
            <p:spPr>
              <a:xfrm>
                <a:off x="8051768" y="492835"/>
                <a:ext cx="4347791" cy="21236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altLang="it-IT" sz="2000" b="1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  <a:cs typeface="Arial" panose="020B0604020202020204" pitchFamily="34" charset="0"/>
                  </a:rPr>
                  <a:t>“ </a:t>
                </a:r>
                <a:r>
                  <a:rPr kumimoji="0" lang="it-IT" altLang="it-IT" sz="20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  <a:cs typeface="Arial" panose="020B0604020202020204" pitchFamily="34" charset="0"/>
                  </a:rPr>
                  <a:t>il pane e le rose ODV</a:t>
                </a:r>
                <a:r>
                  <a:rPr kumimoji="0" lang="it-IT" altLang="it-IT" sz="2000" b="1" i="1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  <a:cs typeface="Arial" panose="020B0604020202020204" pitchFamily="34" charset="0"/>
                  </a:rPr>
                  <a:t>”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it-IT" altLang="it-IT" sz="1600" b="1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con il Patrocinio del Comune di Galliate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it-IT" altLang="it-IT" sz="20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it-IT" altLang="it-IT" sz="2000" b="1" i="1" dirty="0"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it-IT" altLang="it-IT" sz="20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it-IT" altLang="it-IT" sz="20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CasellaDiTesto 23">
                <a:extLst>
                  <a:ext uri="{FF2B5EF4-FFF2-40B4-BE49-F238E27FC236}">
                    <a16:creationId xmlns:a16="http://schemas.microsoft.com/office/drawing/2014/main" id="{1A8004A5-7E40-EFEB-95EC-5225933059AF}"/>
                  </a:ext>
                </a:extLst>
              </p:cNvPr>
              <p:cNvSpPr txBox="1"/>
              <p:nvPr/>
            </p:nvSpPr>
            <p:spPr>
              <a:xfrm>
                <a:off x="9117689" y="805044"/>
                <a:ext cx="185768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it-IT" b="1" dirty="0"/>
              </a:p>
              <a:p>
                <a:endParaRPr lang="it-IT" b="1" dirty="0"/>
              </a:p>
              <a:p>
                <a:r>
                  <a:rPr lang="it-IT" b="1" dirty="0"/>
                  <a:t>     organizza</a:t>
                </a:r>
              </a:p>
              <a:p>
                <a:endParaRPr lang="it-IT" dirty="0"/>
              </a:p>
            </p:txBody>
          </p:sp>
          <p:sp>
            <p:nvSpPr>
              <p:cNvPr id="25" name="CasellaDiTesto 24">
                <a:extLst>
                  <a:ext uri="{FF2B5EF4-FFF2-40B4-BE49-F238E27FC236}">
                    <a16:creationId xmlns:a16="http://schemas.microsoft.com/office/drawing/2014/main" id="{10919AD6-60C3-7A8A-4DDF-038D5047D25C}"/>
                  </a:ext>
                </a:extLst>
              </p:cNvPr>
              <p:cNvSpPr txBox="1"/>
              <p:nvPr/>
            </p:nvSpPr>
            <p:spPr>
              <a:xfrm>
                <a:off x="8786332" y="4749168"/>
                <a:ext cx="3230852" cy="1138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dirty="0"/>
                  <a:t>in via Manzoni 34</a:t>
                </a:r>
              </a:p>
              <a:p>
                <a:pPr algn="ctr"/>
                <a:r>
                  <a:rPr lang="it-IT" sz="1600" b="1" dirty="0"/>
                  <a:t>a Galliate</a:t>
                </a:r>
              </a:p>
              <a:p>
                <a:pPr algn="ctr"/>
                <a:r>
                  <a:rPr lang="it-IT" sz="1600" b="1" dirty="0"/>
                  <a:t>Giovedì   9:30 – 11:30</a:t>
                </a:r>
              </a:p>
              <a:p>
                <a:endParaRPr lang="it-IT" dirty="0"/>
              </a:p>
            </p:txBody>
          </p:sp>
          <p:sp>
            <p:nvSpPr>
              <p:cNvPr id="26" name="CasellaDiTesto 25">
                <a:extLst>
                  <a:ext uri="{FF2B5EF4-FFF2-40B4-BE49-F238E27FC236}">
                    <a16:creationId xmlns:a16="http://schemas.microsoft.com/office/drawing/2014/main" id="{47864A90-BAA8-AE73-7AF3-69E3A38359C6}"/>
                  </a:ext>
                </a:extLst>
              </p:cNvPr>
              <p:cNvSpPr txBox="1"/>
              <p:nvPr/>
            </p:nvSpPr>
            <p:spPr>
              <a:xfrm>
                <a:off x="8227862" y="5632093"/>
                <a:ext cx="4347789" cy="6155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1600" b="1" dirty="0"/>
                  <a:t>a partire dal 5 Marzo 2026</a:t>
                </a:r>
              </a:p>
              <a:p>
                <a:endParaRPr lang="it-IT" b="1" dirty="0"/>
              </a:p>
            </p:txBody>
          </p:sp>
        </p:grpSp>
        <p:sp>
          <p:nvSpPr>
            <p:cNvPr id="2" name="Rettangolo 1">
              <a:extLst>
                <a:ext uri="{FF2B5EF4-FFF2-40B4-BE49-F238E27FC236}">
                  <a16:creationId xmlns:a16="http://schemas.microsoft.com/office/drawing/2014/main" id="{FE2D587B-4B5B-F291-FF9B-4B61C376E8C0}"/>
                </a:ext>
              </a:extLst>
            </p:cNvPr>
            <p:cNvSpPr/>
            <p:nvPr/>
          </p:nvSpPr>
          <p:spPr>
            <a:xfrm>
              <a:off x="2457506" y="3450018"/>
              <a:ext cx="1779069" cy="10514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>
                  <a:solidFill>
                    <a:schemeClr val="tx1"/>
                  </a:solidFill>
                </a:rPr>
                <a:t>incontri</a:t>
              </a:r>
              <a:r>
                <a:rPr lang="it-IT" b="1" dirty="0"/>
                <a:t> </a:t>
              </a:r>
              <a:r>
                <a:rPr lang="it-IT" b="1" dirty="0">
                  <a:solidFill>
                    <a:schemeClr val="tx1"/>
                  </a:solidFill>
                </a:rPr>
                <a:t>gratuiti per imparare la lingua italiana</a:t>
              </a:r>
              <a:r>
                <a:rPr lang="it-IT" dirty="0"/>
                <a:t>i</a:t>
              </a:r>
            </a:p>
          </p:txBody>
        </p:sp>
      </p:grpSp>
      <p:pic>
        <p:nvPicPr>
          <p:cNvPr id="4" name="Picture 4" descr="COMUNICAZIONI-TUTTI – Istituto Comprensivo &quot;A.CAIROLI&quot;">
            <a:extLst>
              <a:ext uri="{FF2B5EF4-FFF2-40B4-BE49-F238E27FC236}">
                <a16:creationId xmlns:a16="http://schemas.microsoft.com/office/drawing/2014/main" id="{A96CA1B1-E929-370A-1F63-776EA7518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695" y="192430"/>
            <a:ext cx="4590594" cy="5909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" name="Gruppo 29">
            <a:extLst>
              <a:ext uri="{FF2B5EF4-FFF2-40B4-BE49-F238E27FC236}">
                <a16:creationId xmlns:a16="http://schemas.microsoft.com/office/drawing/2014/main" id="{E6F73528-75DA-DD1B-5E12-721AAF3B8F6E}"/>
              </a:ext>
            </a:extLst>
          </p:cNvPr>
          <p:cNvGrpSpPr/>
          <p:nvPr/>
        </p:nvGrpSpPr>
        <p:grpSpPr>
          <a:xfrm>
            <a:off x="7603902" y="434936"/>
            <a:ext cx="4038152" cy="6085077"/>
            <a:chOff x="7908027" y="519452"/>
            <a:chExt cx="3790037" cy="6000897"/>
          </a:xfrm>
        </p:grpSpPr>
        <p:sp>
          <p:nvSpPr>
            <p:cNvPr id="6" name="CasellaDiTesto 5">
              <a:extLst>
                <a:ext uri="{FF2B5EF4-FFF2-40B4-BE49-F238E27FC236}">
                  <a16:creationId xmlns:a16="http://schemas.microsoft.com/office/drawing/2014/main" id="{B722B133-988C-9D18-044F-CDECE28B2F23}"/>
                </a:ext>
              </a:extLst>
            </p:cNvPr>
            <p:cNvSpPr txBox="1"/>
            <p:nvPr/>
          </p:nvSpPr>
          <p:spPr>
            <a:xfrm>
              <a:off x="8680411" y="519452"/>
              <a:ext cx="2783572" cy="14265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8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“ </a:t>
              </a:r>
              <a:r>
                <a:rPr kumimoji="0" lang="it-IT" altLang="it-IT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il pane e le rose ODV</a:t>
              </a:r>
              <a:r>
                <a:rPr kumimoji="0" lang="it-IT" altLang="it-IT" sz="18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Arial" panose="020B0604020202020204" pitchFamily="34" charset="0"/>
                </a:rPr>
                <a:t>”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altLang="it-IT" sz="1600" b="1" dirty="0">
                  <a:cs typeface="Arial" panose="020B0604020202020204" pitchFamily="34" charset="0"/>
                </a:rPr>
                <a:t>con il Patrocinio del Comune di Galliate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1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C3DE92EA-5ACC-E688-E179-EB7BE3CE8FE0}"/>
                </a:ext>
              </a:extLst>
            </p:cNvPr>
            <p:cNvSpPr txBox="1"/>
            <p:nvPr/>
          </p:nvSpPr>
          <p:spPr>
            <a:xfrm>
              <a:off x="9485098" y="1393179"/>
              <a:ext cx="117419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b="1" dirty="0"/>
                <a:t> organizza</a:t>
              </a:r>
            </a:p>
          </p:txBody>
        </p:sp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A30342C5-8E2C-C386-7310-E6E6A067E725}"/>
                </a:ext>
              </a:extLst>
            </p:cNvPr>
            <p:cNvSpPr txBox="1"/>
            <p:nvPr/>
          </p:nvSpPr>
          <p:spPr>
            <a:xfrm>
              <a:off x="8086258" y="3732491"/>
              <a:ext cx="2449774" cy="36422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it-IT" dirty="0"/>
            </a:p>
          </p:txBody>
        </p:sp>
        <p:sp>
          <p:nvSpPr>
            <p:cNvPr id="17" name="CasellaDiTesto 16">
              <a:extLst>
                <a:ext uri="{FF2B5EF4-FFF2-40B4-BE49-F238E27FC236}">
                  <a16:creationId xmlns:a16="http://schemas.microsoft.com/office/drawing/2014/main" id="{2A85D2B4-2B9D-AB6A-2824-7BBF57833B4C}"/>
                </a:ext>
              </a:extLst>
            </p:cNvPr>
            <p:cNvSpPr txBox="1"/>
            <p:nvPr/>
          </p:nvSpPr>
          <p:spPr>
            <a:xfrm>
              <a:off x="9248290" y="4508953"/>
              <a:ext cx="2449774" cy="10623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endParaRPr lang="it-IT" sz="1600" b="1" dirty="0"/>
            </a:p>
            <a:p>
              <a:pPr algn="ctr"/>
              <a:r>
                <a:rPr lang="it-IT" sz="1600" b="1" dirty="0"/>
                <a:t>in via Manzoni 34</a:t>
              </a:r>
            </a:p>
            <a:p>
              <a:pPr algn="ctr"/>
              <a:r>
                <a:rPr lang="it-IT" sz="1600" b="1" dirty="0"/>
                <a:t>a Galliate</a:t>
              </a:r>
            </a:p>
            <a:p>
              <a:pPr algn="ctr"/>
              <a:r>
                <a:rPr lang="it-IT" sz="1600" b="1" dirty="0"/>
                <a:t>Giovedì ore 9:30 – 11:30</a:t>
              </a:r>
            </a:p>
          </p:txBody>
        </p:sp>
        <p:sp>
          <p:nvSpPr>
            <p:cNvPr id="27" name="CasellaDiTesto 26">
              <a:extLst>
                <a:ext uri="{FF2B5EF4-FFF2-40B4-BE49-F238E27FC236}">
                  <a16:creationId xmlns:a16="http://schemas.microsoft.com/office/drawing/2014/main" id="{C8FF5F37-02B5-10B1-A839-336EEBC36CA5}"/>
                </a:ext>
              </a:extLst>
            </p:cNvPr>
            <p:cNvSpPr txBox="1"/>
            <p:nvPr/>
          </p:nvSpPr>
          <p:spPr>
            <a:xfrm>
              <a:off x="9121460" y="5594367"/>
              <a:ext cx="2449775" cy="33387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1600" b="1" dirty="0"/>
                <a:t>a partire dal 5 Marzo 2026</a:t>
              </a:r>
            </a:p>
          </p:txBody>
        </p: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BB432045-958B-0DFC-D551-17946F69E60E}"/>
                </a:ext>
              </a:extLst>
            </p:cNvPr>
            <p:cNvSpPr txBox="1"/>
            <p:nvPr/>
          </p:nvSpPr>
          <p:spPr>
            <a:xfrm>
              <a:off x="7908027" y="6151017"/>
              <a:ext cx="3597798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i="1" kern="0" dirty="0">
                  <a:latin typeface="Arial" panose="020B0604020202020204" pitchFamily="34" charset="0"/>
                  <a:ea typeface="Times New Roman" panose="02020603050405020304" pitchFamily="18" charset="0"/>
                </a:rPr>
                <a:t>e-mail </a:t>
              </a:r>
              <a:r>
                <a:rPr lang="it-IT" i="1" u="sng" kern="0" dirty="0">
                  <a:solidFill>
                    <a:srgbClr val="467886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  <a:hlinkClick r:id="rId2"/>
                </a:rPr>
                <a:t>pane.rose03@gmail.com</a:t>
              </a:r>
              <a:endParaRPr lang="it-IT" dirty="0"/>
            </a:p>
          </p:txBody>
        </p:sp>
      </p:grpSp>
      <p:sp>
        <p:nvSpPr>
          <p:cNvPr id="11" name="Rettangolo 10">
            <a:extLst>
              <a:ext uri="{FF2B5EF4-FFF2-40B4-BE49-F238E27FC236}">
                <a16:creationId xmlns:a16="http://schemas.microsoft.com/office/drawing/2014/main" id="{4870DF5B-DC1F-9A3F-43CA-EA47D930B542}"/>
              </a:ext>
            </a:extLst>
          </p:cNvPr>
          <p:cNvSpPr/>
          <p:nvPr/>
        </p:nvSpPr>
        <p:spPr>
          <a:xfrm>
            <a:off x="9263542" y="3501257"/>
            <a:ext cx="1876611" cy="10876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incontri</a:t>
            </a:r>
            <a:r>
              <a:rPr lang="it-IT" b="1" dirty="0"/>
              <a:t> </a:t>
            </a:r>
            <a:r>
              <a:rPr lang="it-IT" b="1" dirty="0">
                <a:solidFill>
                  <a:schemeClr val="tx1"/>
                </a:solidFill>
              </a:rPr>
              <a:t>gratuiti per imparare la lingua italiana</a:t>
            </a:r>
            <a:r>
              <a:rPr lang="it-IT" dirty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42279129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203</Words>
  <Application>Microsoft Office PowerPoint</Application>
  <PresentationFormat>Widescreen</PresentationFormat>
  <Paragraphs>50</Paragraphs>
  <Slides>2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Tema di Office</vt:lpstr>
      <vt:lpstr>MSPhotoEd.3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meda</dc:creator>
  <cp:lastModifiedBy>Cristina Colombo</cp:lastModifiedBy>
  <cp:revision>20</cp:revision>
  <cp:lastPrinted>2026-03-03T09:55:46Z</cp:lastPrinted>
  <dcterms:created xsi:type="dcterms:W3CDTF">2026-02-19T10:04:30Z</dcterms:created>
  <dcterms:modified xsi:type="dcterms:W3CDTF">2026-03-03T09:55:51Z</dcterms:modified>
</cp:coreProperties>
</file>